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54" r:id="rId3"/>
    <p:sldId id="353" r:id="rId4"/>
    <p:sldId id="350" r:id="rId5"/>
    <p:sldId id="339" r:id="rId6"/>
    <p:sldId id="352" r:id="rId7"/>
    <p:sldId id="344" r:id="rId8"/>
    <p:sldId id="355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8" autoAdjust="0"/>
    <p:restoredTop sz="94705"/>
  </p:normalViewPr>
  <p:slideViewPr>
    <p:cSldViewPr snapToGrid="0">
      <p:cViewPr varScale="1">
        <p:scale>
          <a:sx n="108" d="100"/>
          <a:sy n="108" d="100"/>
        </p:scale>
        <p:origin x="1104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8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lopeelia\Desktop\Sonoma\TT%20Modeling\Provost%20Briefing_Tenure%20Track%20Salaries%20and%20PLan%20DAR_wCO%2015%20per_2018_02_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Number</a:t>
            </a:r>
            <a:r>
              <a:rPr lang="en-US" sz="1800" baseline="0" dirty="0"/>
              <a:t> of Tenure Track Faculty Whose Salary would Increase with applied 15th Percentile</a:t>
            </a:r>
            <a:r>
              <a:rPr lang="en-US" sz="1800" b="0" i="0" u="none" strike="noStrike" baseline="0" dirty="0">
                <a:effectLst/>
              </a:rPr>
              <a:t> or $70,000 Minimum</a:t>
            </a:r>
            <a:endParaRPr lang="en-US" sz="1800" baseline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ForReport!$D$34</c:f>
              <c:strCache>
                <c:ptCount val="1"/>
                <c:pt idx="0">
                  <c:v>Count After 15th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ForReport!$A$35:$A$38</c:f>
              <c:strCache>
                <c:ptCount val="4"/>
                <c:pt idx="0">
                  <c:v>Assistant Professor</c:v>
                </c:pt>
                <c:pt idx="1">
                  <c:v>Associate Professor</c:v>
                </c:pt>
                <c:pt idx="2">
                  <c:v>Professor</c:v>
                </c:pt>
                <c:pt idx="3">
                  <c:v>Grand Total</c:v>
                </c:pt>
              </c:strCache>
            </c:strRef>
          </c:cat>
          <c:val>
            <c:numRef>
              <c:f>ForReport!$D$35:$D$38</c:f>
              <c:numCache>
                <c:formatCode>General</c:formatCode>
                <c:ptCount val="4"/>
                <c:pt idx="0">
                  <c:v>30</c:v>
                </c:pt>
                <c:pt idx="1">
                  <c:v>19</c:v>
                </c:pt>
                <c:pt idx="2">
                  <c:v>36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8-4329-ACE8-26F555B41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074800"/>
        <c:axId val="134079504"/>
      </c:barChart>
      <c:catAx>
        <c:axId val="13407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079504"/>
        <c:crosses val="autoZero"/>
        <c:auto val="1"/>
        <c:lblAlgn val="ctr"/>
        <c:lblOffset val="100"/>
        <c:noMultiLvlLbl val="0"/>
      </c:catAx>
      <c:valAx>
        <c:axId val="134079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074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4205A9A-1B01-46B2-90B8-1C8AC6B4FAC0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BF13002-6DC2-4CB6-ADE4-318A7B4F35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419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AFD8C77-937D-4282-911A-A66F5FBEA1FE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55142AC-DCFF-48E3-94C5-9EF001C95E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05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142AC-DCFF-48E3-94C5-9EF001C95E5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25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142AC-DCFF-48E3-94C5-9EF001C95E5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422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94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4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12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8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7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0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21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46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9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7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5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B4A11-8293-40E2-8611-CD88D3BED595}" type="datetimeFigureOut">
              <a:rPr lang="en-US" smtClean="0"/>
              <a:t>4/5/18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3BD64-A606-4C2D-AF72-2D8ABD1734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55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9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033" y="3296561"/>
            <a:ext cx="7306408" cy="1655762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anose="02020404030301010803" pitchFamily="18" charset="0"/>
              </a:rPr>
              <a:t>Provost Discussion @ Academic Senate</a:t>
            </a:r>
          </a:p>
          <a:p>
            <a:r>
              <a:rPr lang="en-US" sz="3200" b="1" dirty="0">
                <a:latin typeface="Garamond" panose="02020404030301010803" pitchFamily="18" charset="0"/>
              </a:rPr>
              <a:t>Sonoma State University </a:t>
            </a:r>
          </a:p>
          <a:p>
            <a:r>
              <a:rPr lang="en-US" sz="3200" b="1" dirty="0">
                <a:latin typeface="Garamond" panose="02020404030301010803" pitchFamily="18" charset="0"/>
              </a:rPr>
              <a:t>April 5, 2018 </a:t>
            </a:r>
          </a:p>
          <a:p>
            <a:endParaRPr lang="en-US" sz="32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9637" y="1472404"/>
            <a:ext cx="8975199" cy="12503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Tenure Density &amp; SSU Commitments</a:t>
            </a:r>
          </a:p>
        </p:txBody>
      </p:sp>
    </p:spTree>
    <p:extLst>
      <p:ext uri="{BB962C8B-B14F-4D97-AF65-F5344CB8AC3E}">
        <p14:creationId xmlns:p14="http://schemas.microsoft.com/office/powerpoint/2010/main" val="106325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86A71-0499-1E45-9BDA-8E1E3CB46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CSU Tenure Density Report March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04118-7A36-064D-A280-1EA50B4F3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Definition</a:t>
            </a:r>
            <a:r>
              <a:rPr lang="en-US" sz="3200" dirty="0"/>
              <a:t>: tenure-track faculty FTEF divided by total instructional faculty FTEF = tenure-density</a:t>
            </a:r>
          </a:p>
          <a:p>
            <a:r>
              <a:rPr lang="en-US" sz="3200" b="1" dirty="0"/>
              <a:t>Importance</a:t>
            </a:r>
            <a:r>
              <a:rPr lang="en-US" sz="3200" dirty="0"/>
              <a:t>: demonstrated role of tenure-track faculty in student success + importance to overall functionality + research + academic excellence</a:t>
            </a:r>
          </a:p>
          <a:p>
            <a:r>
              <a:rPr lang="en-US" sz="3200" b="1" dirty="0"/>
              <a:t>Challenges</a:t>
            </a:r>
            <a:r>
              <a:rPr lang="en-US" sz="3200" dirty="0"/>
              <a:t>: budget &amp; annual budget cycle</a:t>
            </a:r>
          </a:p>
          <a:p>
            <a:r>
              <a:rPr lang="en-US" sz="3200" b="1" dirty="0"/>
              <a:t>CSU</a:t>
            </a:r>
            <a:r>
              <a:rPr lang="en-US" sz="3200" dirty="0"/>
              <a:t>: Only 10 campuses have tenure density over 60%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260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Tenure Density Trends: SSU &amp; CSU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2485" y="1793790"/>
            <a:ext cx="10856053" cy="448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4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SSU: Third Highest in System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7273" y="1905715"/>
            <a:ext cx="11081465" cy="458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04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085" y="212584"/>
            <a:ext cx="10515600" cy="101368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Garamond" panose="02020404030301010803" pitchFamily="18" charset="0"/>
              </a:rPr>
              <a:t>SSU: Tenure-Track Faculty Commitments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846895" y="6337788"/>
            <a:ext cx="9345105" cy="433754"/>
          </a:xfrm>
          <a:prstGeom prst="rect">
            <a:avLst/>
          </a:prstGeom>
          <a:gradFill>
            <a:gsLst>
              <a:gs pos="44000">
                <a:schemeClr val="tx2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311085" y="1125545"/>
            <a:ext cx="8547755" cy="1570"/>
          </a:xfrm>
          <a:prstGeom prst="line">
            <a:avLst/>
          </a:prstGeom>
          <a:ln w="28575">
            <a:solidFill>
              <a:srgbClr val="8DBA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50289" y="1753386"/>
            <a:ext cx="10827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Maintain current tenure density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Implement Phase I of tenure-track faculty salary adjustments*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Bring all tenure-track faculty to 15</a:t>
            </a:r>
            <a:r>
              <a:rPr lang="en-US" sz="2400" baseline="30000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percentile of CSU salaries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Create a minimum floor of $70,000 for incoming Assistant Professors and $76,300 for Associate Professors</a:t>
            </a:r>
          </a:p>
          <a:p>
            <a:pPr lvl="1">
              <a:defRPr/>
            </a:pPr>
            <a:endParaRPr lang="en-US" sz="2400" dirty="0">
              <a:solidFill>
                <a:prstClr val="black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400" i="1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*SSU developing phased plan to raise salaries overall.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06" y="6212142"/>
            <a:ext cx="2083585" cy="55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804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SSU: Projected Tenure Density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976" y="1630858"/>
            <a:ext cx="9340553" cy="50861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85238" y="2873349"/>
            <a:ext cx="1120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Projected</a:t>
            </a:r>
          </a:p>
        </p:txBody>
      </p:sp>
    </p:spTree>
    <p:extLst>
      <p:ext uri="{BB962C8B-B14F-4D97-AF65-F5344CB8AC3E}">
        <p14:creationId xmlns:p14="http://schemas.microsoft.com/office/powerpoint/2010/main" val="3101597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085" y="212584"/>
            <a:ext cx="10515600" cy="101368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Garamond" panose="02020404030301010803" pitchFamily="18" charset="0"/>
              </a:rPr>
              <a:t>Number of Impacted Faculty with Salary Plan</a:t>
            </a:r>
          </a:p>
        </p:txBody>
      </p:sp>
      <p:sp>
        <p:nvSpPr>
          <p:cNvPr id="5" name="Rectangle 4"/>
          <p:cNvSpPr/>
          <p:nvPr/>
        </p:nvSpPr>
        <p:spPr>
          <a:xfrm>
            <a:off x="2846895" y="6337788"/>
            <a:ext cx="9345105" cy="433754"/>
          </a:xfrm>
          <a:prstGeom prst="rect">
            <a:avLst/>
          </a:prstGeom>
          <a:gradFill>
            <a:gsLst>
              <a:gs pos="44000">
                <a:schemeClr val="tx2"/>
              </a:gs>
              <a:gs pos="100000">
                <a:schemeClr val="bg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311085" y="1125545"/>
            <a:ext cx="8547755" cy="1570"/>
          </a:xfrm>
          <a:prstGeom prst="line">
            <a:avLst/>
          </a:prstGeom>
          <a:ln w="28575">
            <a:solidFill>
              <a:srgbClr val="8DBA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06" y="6212142"/>
            <a:ext cx="2083585" cy="559400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437555"/>
              </p:ext>
            </p:extLst>
          </p:nvPr>
        </p:nvGraphicFramePr>
        <p:xfrm>
          <a:off x="1629920" y="1045010"/>
          <a:ext cx="7761216" cy="534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786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FEC2F-D817-CB49-A300-186073202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SSU Dual Commitments: Hiring + Salaries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ABCAE-DD61-7447-ACCC-9949114A0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Current # of TT searches: 18</a:t>
            </a:r>
          </a:p>
          <a:p>
            <a:r>
              <a:rPr lang="en-US" sz="3600" dirty="0"/>
              <a:t>Need to balance # of future searches with:</a:t>
            </a:r>
          </a:p>
          <a:p>
            <a:pPr lvl="1"/>
            <a:r>
              <a:rPr lang="en-US" sz="3200" dirty="0"/>
              <a:t>Desire to maintain tenure density </a:t>
            </a:r>
          </a:p>
          <a:p>
            <a:pPr lvl="1"/>
            <a:r>
              <a:rPr lang="en-US" sz="3200" dirty="0"/>
              <a:t>Current budget instability at state level</a:t>
            </a:r>
          </a:p>
          <a:p>
            <a:pPr lvl="1"/>
            <a:r>
              <a:rPr lang="en-US" sz="3200" dirty="0"/>
              <a:t>Desire to implement Phase I of salary plan as soon as fiscally feasible</a:t>
            </a:r>
          </a:p>
          <a:p>
            <a:pPr lvl="1"/>
            <a:r>
              <a:rPr lang="en-US" sz="3200" dirty="0"/>
              <a:t>CSU growth funding + SSU meeting FTES targets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20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SU Combo 1">
      <a:dk1>
        <a:sysClr val="windowText" lastClr="000000"/>
      </a:dk1>
      <a:lt1>
        <a:srgbClr val="FFFFFF"/>
      </a:lt1>
      <a:dk2>
        <a:srgbClr val="004C97"/>
      </a:dk2>
      <a:lt2>
        <a:srgbClr val="ABCAE9"/>
      </a:lt2>
      <a:accent1>
        <a:srgbClr val="007672"/>
      </a:accent1>
      <a:accent2>
        <a:srgbClr val="A4D65E"/>
      </a:accent2>
      <a:accent3>
        <a:srgbClr val="6787B7"/>
      </a:accent3>
      <a:accent4>
        <a:srgbClr val="861F41"/>
      </a:accent4>
      <a:accent5>
        <a:srgbClr val="F6BE00"/>
      </a:accent5>
      <a:accent6>
        <a:srgbClr val="FFB25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10359</TotalTime>
  <Words>229</Words>
  <Application>Microsoft Macintosh PowerPoint</Application>
  <PresentationFormat>Widescreen</PresentationFormat>
  <Paragraphs>34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Garamond</vt:lpstr>
      <vt:lpstr>Office Theme</vt:lpstr>
      <vt:lpstr>Tenure Density &amp; SSU Commitments</vt:lpstr>
      <vt:lpstr>CSU Tenure Density Report March 2018</vt:lpstr>
      <vt:lpstr>Tenure Density Trends: SSU &amp; CSU</vt:lpstr>
      <vt:lpstr>SSU: Third Highest in System</vt:lpstr>
      <vt:lpstr>SSU: Tenure-Track Faculty Commitments</vt:lpstr>
      <vt:lpstr>SSU: Projected Tenure Density</vt:lpstr>
      <vt:lpstr>Number of Impacted Faculty with Salary Plan</vt:lpstr>
      <vt:lpstr>SSU Dual Commitments: Hiring + Salaries</vt:lpstr>
    </vt:vector>
  </TitlesOfParts>
  <Company>Sonoma State University</Company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Briefing</dc:title>
  <dc:creator>Kendall Newman</dc:creator>
  <cp:lastModifiedBy>Microsoft Office User</cp:lastModifiedBy>
  <cp:revision>146</cp:revision>
  <cp:lastPrinted>2018-04-05T20:05:30Z</cp:lastPrinted>
  <dcterms:created xsi:type="dcterms:W3CDTF">2017-09-29T21:56:04Z</dcterms:created>
  <dcterms:modified xsi:type="dcterms:W3CDTF">2018-04-05T20:55:12Z</dcterms:modified>
</cp:coreProperties>
</file>