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26" r:id="rId1"/>
  </p:sldMasterIdLst>
  <p:notesMasterIdLst>
    <p:notesMasterId r:id="rId11"/>
  </p:notesMasterIdLst>
  <p:sldIdLst>
    <p:sldId id="280" r:id="rId2"/>
    <p:sldId id="281" r:id="rId3"/>
    <p:sldId id="282" r:id="rId4"/>
    <p:sldId id="283" r:id="rId5"/>
    <p:sldId id="285" r:id="rId6"/>
    <p:sldId id="292" r:id="rId7"/>
    <p:sldId id="284" r:id="rId8"/>
    <p:sldId id="289" r:id="rId9"/>
    <p:sldId id="290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el Gould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4A6C3A-BB1A-4E72-AA37-56907DF8DB4A}">
  <a:tblStyle styleId="{994A6C3A-BB1A-4E72-AA37-56907DF8D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94A42E5-35B7-40D3-9043-79B5A3F408F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6"/>
    <p:restoredTop sz="80851"/>
  </p:normalViewPr>
  <p:slideViewPr>
    <p:cSldViewPr snapToGrid="0" snapToObjects="1">
      <p:cViewPr varScale="1">
        <p:scale>
          <a:sx n="121" d="100"/>
          <a:sy n="121" d="100"/>
        </p:scale>
        <p:origin x="13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8" d="100"/>
        <a:sy n="14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Moodle is a problematic</a:t>
            </a:r>
            <a:r>
              <a:rPr lang="en-US" baseline="0" dirty="0"/>
              <a:t> system, outages, usability</a:t>
            </a:r>
          </a:p>
          <a:p>
            <a:r>
              <a:rPr lang="en-US" baseline="0" dirty="0"/>
              <a:t>Provost requests investigation of current LMS environment</a:t>
            </a:r>
          </a:p>
          <a:p>
            <a:r>
              <a:rPr lang="en-US" baseline="0" dirty="0"/>
              <a:t>Desire2learn, Blackboard, Canvas, </a:t>
            </a:r>
            <a:r>
              <a:rPr lang="en-US" baseline="0" dirty="0" err="1"/>
              <a:t>Moodlerooms</a:t>
            </a:r>
            <a:r>
              <a:rPr lang="en-US" baseline="0" dirty="0"/>
              <a:t>, </a:t>
            </a:r>
            <a:r>
              <a:rPr lang="en-US" baseline="0" dirty="0" err="1"/>
              <a:t>eThink</a:t>
            </a:r>
            <a:endParaRPr lang="en-US" baseline="0" dirty="0"/>
          </a:p>
          <a:p>
            <a:r>
              <a:rPr lang="en-US" baseline="0" dirty="0"/>
              <a:t>Canvas largest population across CA, ease of use- recommended by Chancellors office</a:t>
            </a:r>
          </a:p>
          <a:p>
            <a:r>
              <a:rPr lang="en-US" baseline="0" dirty="0"/>
              <a:t>Moodle in decline, but least transition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6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Course Management: clean sense of organization</a:t>
            </a:r>
            <a:r>
              <a:rPr lang="en-US" baseline="0" dirty="0"/>
              <a:t>, uncluttered, positive impressions, very easy for instructors to get polished looking courses with a consistent look and feel, making it easier for faculty and students to get organized.  </a:t>
            </a:r>
          </a:p>
          <a:p>
            <a:r>
              <a:rPr lang="en-US" baseline="0" dirty="0"/>
              <a:t>Calendar: Robust tool for providing management of assignments/due dates across courses, many usability features including drag/drop, color-coding by class w/ reminders, automatic updates of due dates, </a:t>
            </a:r>
          </a:p>
          <a:p>
            <a:r>
              <a:rPr lang="en-US" baseline="0" dirty="0"/>
              <a:t>Gradebook: drag/drop organization, simple for students to understand, </a:t>
            </a:r>
            <a:r>
              <a:rPr lang="en-US" baseline="0" dirty="0" err="1"/>
              <a:t>iSpeedGrader</a:t>
            </a:r>
            <a:r>
              <a:rPr lang="en-US" baseline="0" dirty="0"/>
              <a:t> &amp; improved student feedback; What-If grades for students to compute hypothetical grades, </a:t>
            </a:r>
            <a:r>
              <a:rPr lang="en-US" baseline="0" dirty="0" err="1"/>
              <a:t>etc</a:t>
            </a:r>
            <a:r>
              <a:rPr lang="mr-IN" baseline="0" dirty="0"/>
              <a:t>…</a:t>
            </a:r>
            <a:endParaRPr lang="en-US" baseline="0" dirty="0"/>
          </a:p>
          <a:p>
            <a:r>
              <a:rPr lang="en-US" baseline="0" dirty="0"/>
              <a:t>To-Do List: Data is organized and prioritized to put the most relevant information in front of both students and instructors to help them get what they need at the right time.</a:t>
            </a:r>
          </a:p>
          <a:p>
            <a:r>
              <a:rPr lang="en-US" baseline="0" dirty="0"/>
              <a:t>Mobile Apps: far ahead of Moodle offerings, allows for instructor grading from the apps; students are able to access all course resources from the app or mobile web browser in the same way they would from a desktop</a:t>
            </a:r>
          </a:p>
          <a:p>
            <a:r>
              <a:rPr lang="en-US" baseline="0" dirty="0"/>
              <a:t>Syllabus: Automatically provides due dates for all graded activities; ability for instructors to customize content and have a digital syllabus which is always up to date.</a:t>
            </a:r>
          </a:p>
          <a:p>
            <a:r>
              <a:rPr lang="en-US" baseline="0" dirty="0"/>
              <a:t>Rubrics: Follow assignments over time, so no recreating of rubrics; also accessible from </a:t>
            </a:r>
            <a:r>
              <a:rPr lang="en-US" baseline="0" dirty="0" err="1"/>
              <a:t>SpeedGrader</a:t>
            </a:r>
            <a:endParaRPr lang="en-US" baseline="0" dirty="0"/>
          </a:p>
          <a:p>
            <a:r>
              <a:rPr lang="en-US" baseline="0" dirty="0"/>
              <a:t>UDL/Accessibility: DSS assessment puts Canvas ahead of latest version of Moodle in terms of web accessibility standards conformance</a:t>
            </a:r>
          </a:p>
          <a:p>
            <a:r>
              <a:rPr lang="en-US" baseline="0" dirty="0"/>
              <a:t>Canvas Commons: repository of 50,000 learning objects from all disciplines/levels/types that can be easily imported into a course site for modification/use by instructors without any cost; enabling greater collaboration across CSUs</a:t>
            </a:r>
          </a:p>
          <a:p>
            <a:r>
              <a:rPr lang="en-US" baseline="0" dirty="0"/>
              <a:t>App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11084"/>
            <a:ext cx="1971675" cy="43180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11083"/>
            <a:ext cx="5800725" cy="4318067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69214"/>
            <a:ext cx="754380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339846"/>
            <a:ext cx="7543800" cy="8572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45769"/>
            <a:ext cx="2400300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48640"/>
            <a:ext cx="4869180" cy="3943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94560"/>
            <a:ext cx="2400300" cy="2534343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4844839"/>
            <a:ext cx="1963883" cy="273844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4844839"/>
            <a:ext cx="3486150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14750"/>
            <a:ext cx="9141619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8630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806190"/>
            <a:ext cx="7584948" cy="61722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3686307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430267"/>
            <a:ext cx="7584948" cy="44577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750737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30338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27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LMS Project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Sonoma State University 2017-2018</a:t>
            </a:r>
          </a:p>
        </p:txBody>
      </p:sp>
    </p:spTree>
    <p:extLst>
      <p:ext uri="{BB962C8B-B14F-4D97-AF65-F5344CB8AC3E}">
        <p14:creationId xmlns:p14="http://schemas.microsoft.com/office/powerpoint/2010/main" val="180629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0"/>
            <a:ext cx="7543800" cy="3300433"/>
          </a:xfrm>
        </p:spPr>
        <p:txBody>
          <a:bodyPr>
            <a:normAutofit fontScale="85000" lnSpcReduction="20000"/>
          </a:bodyPr>
          <a:lstStyle/>
          <a:p>
            <a:pPr lvl="0"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Dr. Justin W. </a:t>
            </a:r>
            <a:r>
              <a:rPr lang="en-US" sz="1600" b="1" dirty="0" err="1">
                <a:solidFill>
                  <a:schemeClr val="tx1"/>
                </a:solidFill>
              </a:rPr>
              <a:t>Lipp</a:t>
            </a:r>
            <a:r>
              <a:rPr lang="en-US" sz="1600" b="1" dirty="0">
                <a:solidFill>
                  <a:schemeClr val="tx1"/>
                </a:solidFill>
              </a:rPr>
              <a:t>, </a:t>
            </a:r>
            <a:r>
              <a:rPr lang="en-US" sz="1600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Director of the Faculty Center &amp; Educational Technology (interim) - Project Director</a:t>
            </a:r>
          </a:p>
          <a:p>
            <a:pPr lvl="0"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Dr. Sandra M. Ayala, </a:t>
            </a:r>
            <a:r>
              <a:rPr lang="en-US" sz="1600" dirty="0">
                <a:solidFill>
                  <a:schemeClr val="tx1"/>
                </a:solidFill>
              </a:rPr>
              <a:t>Associate Professor Educational Leadership and Special Education; Chair ATISS</a:t>
            </a:r>
          </a:p>
          <a:p>
            <a:pPr lvl="0"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Joel Gould, 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M.A.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Candidate (Education), LMS Research Consultant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Noelia </a:t>
            </a:r>
            <a:r>
              <a:rPr lang="en-US" sz="1600" b="1" dirty="0" err="1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Franzen</a:t>
            </a: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, 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M.A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., Academic Technology Manager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Dr. Kristin Denver</a:t>
            </a:r>
            <a:r>
              <a:rPr lang="en-US" sz="1600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,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Online &amp; Blended Instructional Designer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Robert Bach</a:t>
            </a:r>
            <a:r>
              <a:rPr lang="en-US" sz="1600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,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LMS Support Consultant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Dr. Matthew Callahan</a:t>
            </a:r>
            <a:r>
              <a:rPr lang="en-US" sz="1600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,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 Associate Professor of Psychology &amp; Faculty Center Instructional Consultant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Brent </a:t>
            </a:r>
            <a:r>
              <a:rPr lang="en-US" sz="1600" b="1" dirty="0" err="1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Boyers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, M.A.,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Disability Student Services 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Dr. Jack Nguyen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, Disability Student Services</a:t>
            </a:r>
            <a:endParaRPr lang="en-US" sz="1600" b="1" dirty="0">
              <a:solidFill>
                <a:schemeClr val="tx1"/>
              </a:solidFill>
              <a:ea typeface="Maven Pro Medium"/>
              <a:cs typeface="Maven Pro Medium"/>
              <a:sym typeface="Maven Pro Medium"/>
            </a:endParaRPr>
          </a:p>
          <a:p>
            <a:pPr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Barbara Moore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, 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Eric </a:t>
            </a:r>
            <a:r>
              <a:rPr lang="en-US" sz="1600" b="1" dirty="0" err="1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Eisenhart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,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Information Technology</a:t>
            </a:r>
          </a:p>
          <a:p>
            <a:pPr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Sean Johnson</a:t>
            </a:r>
            <a:r>
              <a:rPr lang="en-US" sz="1600" b="1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, M.A., </a:t>
            </a:r>
            <a:r>
              <a:rPr lang="en-US" sz="1600" dirty="0">
                <a:solidFill>
                  <a:schemeClr val="tx1"/>
                </a:solidFill>
                <a:ea typeface="Maven Pro"/>
                <a:cs typeface="Maven Pro"/>
                <a:sym typeface="Maven Pro"/>
              </a:rPr>
              <a:t>Office of Reporting &amp; Analytics</a:t>
            </a:r>
            <a:endParaRPr lang="en-US" sz="1600" dirty="0">
              <a:solidFill>
                <a:schemeClr val="tx1"/>
              </a:solidFill>
              <a:ea typeface="Maven Pro Medium"/>
              <a:cs typeface="Maven Pro Medium"/>
              <a:sym typeface="Maven Pro Medium"/>
            </a:endParaRPr>
          </a:p>
          <a:p>
            <a:pPr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</a:pPr>
            <a:endParaRPr lang="en-US" sz="1600" dirty="0">
              <a:solidFill>
                <a:schemeClr val="tx1"/>
              </a:solidFill>
              <a:ea typeface="Maven Pro"/>
              <a:cs typeface="Maven Pro"/>
              <a:sym typeface="Maven Pro"/>
            </a:endParaRPr>
          </a:p>
          <a:p>
            <a:pPr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</a:pPr>
            <a:endParaRPr lang="en-US" sz="1600" b="1" dirty="0">
              <a:solidFill>
                <a:schemeClr val="tx1"/>
              </a:solidFill>
              <a:ea typeface="Maven Pro Medium"/>
              <a:cs typeface="Maven Pro Medium"/>
              <a:sym typeface="Maven Pro Medium"/>
            </a:endParaRPr>
          </a:p>
          <a:p>
            <a:pPr marL="0" lvl="0" indent="0">
              <a:lnSpc>
                <a:spcPct val="113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400" dirty="0">
              <a:solidFill>
                <a:schemeClr val="tx1"/>
              </a:solidFill>
              <a:ea typeface="Maven Pro"/>
              <a:cs typeface="Maven Pro"/>
              <a:sym typeface="Maven Pro"/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61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ATISS Committee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1"/>
            <a:ext cx="3845293" cy="301752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Dr. Sandra M. Ayala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sz="1400" dirty="0">
                <a:solidFill>
                  <a:schemeClr val="tx1"/>
                </a:solidFill>
              </a:rPr>
              <a:t> Chair, Associate Professor Educational Leadership and Special Education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Dr. Daniel Soto</a:t>
            </a:r>
            <a:r>
              <a:rPr lang="en-US" dirty="0">
                <a:solidFill>
                  <a:schemeClr val="tx1"/>
                </a:solidFill>
              </a:rPr>
              <a:t>, Assistant Professor, Geography, Environment and Planning</a:t>
            </a:r>
          </a:p>
          <a:p>
            <a:r>
              <a:rPr lang="en-US" b="1" dirty="0">
                <a:solidFill>
                  <a:schemeClr val="tx1"/>
                </a:solidFill>
              </a:rPr>
              <a:t>Dr. Martha Byrne</a:t>
            </a:r>
            <a:r>
              <a:rPr lang="en-US" dirty="0">
                <a:solidFill>
                  <a:schemeClr val="tx1"/>
                </a:solidFill>
              </a:rPr>
              <a:t>, Assistant Professor, Mathematics</a:t>
            </a:r>
          </a:p>
          <a:p>
            <a:r>
              <a:rPr lang="en-US" b="1" dirty="0">
                <a:solidFill>
                  <a:schemeClr val="tx1"/>
                </a:solidFill>
              </a:rPr>
              <a:t>Dr. Chong-</a:t>
            </a:r>
            <a:r>
              <a:rPr lang="en-US" b="1" dirty="0" err="1">
                <a:solidFill>
                  <a:schemeClr val="tx1"/>
                </a:solidFill>
              </a:rPr>
              <a:t>Uk</a:t>
            </a:r>
            <a:r>
              <a:rPr lang="en-US" b="1" dirty="0">
                <a:solidFill>
                  <a:schemeClr val="tx1"/>
                </a:solidFill>
              </a:rPr>
              <a:t> Kim</a:t>
            </a:r>
            <a:r>
              <a:rPr lang="en-US" dirty="0">
                <a:solidFill>
                  <a:schemeClr val="tx1"/>
                </a:solidFill>
              </a:rPr>
              <a:t>, Associate Professor, Economics</a:t>
            </a:r>
          </a:p>
          <a:p>
            <a:r>
              <a:rPr lang="en-US" b="1" dirty="0">
                <a:solidFill>
                  <a:schemeClr val="tx1"/>
                </a:solidFill>
              </a:rPr>
              <a:t>Hillary Smith, MA</a:t>
            </a:r>
            <a:r>
              <a:rPr lang="en-US" dirty="0">
                <a:solidFill>
                  <a:schemeClr val="tx1"/>
                </a:solidFill>
              </a:rPr>
              <a:t> Librarian Research Services</a:t>
            </a:r>
          </a:p>
          <a:p>
            <a:r>
              <a:rPr lang="en-US" b="1" dirty="0">
                <a:solidFill>
                  <a:schemeClr val="tx1"/>
                </a:solidFill>
              </a:rPr>
              <a:t>Dr. Robert Train, </a:t>
            </a:r>
            <a:r>
              <a:rPr lang="en-US" dirty="0">
                <a:solidFill>
                  <a:schemeClr val="tx1"/>
                </a:solidFill>
              </a:rPr>
              <a:t>Professor, Spanish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1883" y="1384301"/>
            <a:ext cx="3845293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Dr. Justin W. </a:t>
            </a:r>
            <a:r>
              <a:rPr lang="en-US" b="1" dirty="0" err="1">
                <a:solidFill>
                  <a:schemeClr val="tx1"/>
                </a:solidFill>
              </a:rPr>
              <a:t>Lipp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sz="1400" dirty="0">
                <a:solidFill>
                  <a:schemeClr val="tx1"/>
                </a:solidFill>
                <a:ea typeface="Maven Pro Medium"/>
                <a:cs typeface="Maven Pro Medium"/>
                <a:sym typeface="Maven Pro Medium"/>
              </a:rPr>
              <a:t>Director of the Faculty Center &amp; Educational Technology (interim) - Project Director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Brent </a:t>
            </a:r>
            <a:r>
              <a:rPr lang="en-US" b="1" dirty="0" err="1">
                <a:solidFill>
                  <a:schemeClr val="tx1"/>
                </a:solidFill>
              </a:rPr>
              <a:t>Boyers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Director Disabilities Services for Students</a:t>
            </a:r>
          </a:p>
          <a:p>
            <a:r>
              <a:rPr lang="en-US" b="1" dirty="0">
                <a:solidFill>
                  <a:schemeClr val="tx1"/>
                </a:solidFill>
              </a:rPr>
              <a:t>Carol </a:t>
            </a:r>
            <a:r>
              <a:rPr lang="en-US" b="1" dirty="0" err="1">
                <a:solidFill>
                  <a:schemeClr val="tx1"/>
                </a:solidFill>
              </a:rPr>
              <a:t>Ingerman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Director of Campus Planning</a:t>
            </a:r>
          </a:p>
          <a:p>
            <a:r>
              <a:rPr lang="en-US" b="1" dirty="0">
                <a:solidFill>
                  <a:schemeClr val="tx1"/>
                </a:solidFill>
              </a:rPr>
              <a:t>Dennis Goss</a:t>
            </a:r>
            <a:r>
              <a:rPr lang="en-US" dirty="0">
                <a:solidFill>
                  <a:schemeClr val="tx1"/>
                </a:solidFill>
              </a:rPr>
              <a:t>, Academic Affairs Scheduler</a:t>
            </a:r>
          </a:p>
          <a:p>
            <a:r>
              <a:rPr lang="en-US" b="1" dirty="0">
                <a:solidFill>
                  <a:schemeClr val="tx1"/>
                </a:solidFill>
              </a:rPr>
              <a:t>Natalie </a:t>
            </a:r>
            <a:r>
              <a:rPr lang="en-US" b="1" dirty="0" err="1">
                <a:solidFill>
                  <a:schemeClr val="tx1"/>
                </a:solidFill>
              </a:rPr>
              <a:t>Asemi</a:t>
            </a:r>
            <a:r>
              <a:rPr lang="en-US" dirty="0">
                <a:solidFill>
                  <a:schemeClr val="tx1"/>
                </a:solidFill>
              </a:rPr>
              <a:t>, Student Representative</a:t>
            </a:r>
          </a:p>
        </p:txBody>
      </p:sp>
    </p:spTree>
    <p:extLst>
      <p:ext uri="{BB962C8B-B14F-4D97-AF65-F5344CB8AC3E}">
        <p14:creationId xmlns:p14="http://schemas.microsoft.com/office/powerpoint/2010/main" val="16527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Executive Summary</a:t>
            </a:r>
          </a:p>
        </p:txBody>
      </p:sp>
      <p:sp>
        <p:nvSpPr>
          <p:cNvPr id="4" name="Shape 31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tx1"/>
                </a:solidFill>
              </a:rPr>
              <a:t>Introduction &amp; Overview</a:t>
            </a:r>
            <a:endParaRPr sz="1600" b="1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ATISS Recommendation to the Academic Senate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ATISS LMS Selection Rubric</a:t>
            </a:r>
            <a:endParaRPr sz="1600" dirty="0">
              <a:solidFill>
                <a:schemeClr val="tx1"/>
              </a:solidFill>
            </a:endParaRPr>
          </a:p>
          <a:p>
            <a:pPr marL="0" lvl="0" indent="0" rtl="0">
              <a:lnSpc>
                <a:spcPct val="113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tx1"/>
                </a:solidFill>
              </a:rPr>
              <a:t>Report on 2017-2018 Learning Management System Project</a:t>
            </a:r>
            <a:endParaRPr sz="1600" b="1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LMS Project Background &amp; Pilot Selection Overview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LMS Market Review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LMS Technical Evaluation (Moodle &amp; Canvas)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SSU Spring 2018 Canvas LMS Pilot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17500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600" dirty="0">
                <a:solidFill>
                  <a:schemeClr val="tx1"/>
                </a:solidFill>
              </a:rPr>
              <a:t>Planning for a Vendor-Based LMS</a:t>
            </a:r>
            <a:endParaRPr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Provost requests investigation</a:t>
            </a:r>
          </a:p>
          <a:p>
            <a:pPr lvl="1">
              <a:buFont typeface="Arial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Moodle LMS evaluated as part of request</a:t>
            </a: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Consideration of top five LMSs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Canvas and Moodle </a:t>
            </a:r>
            <a:r>
              <a:rPr lang="mr-IN" sz="1600" b="1" dirty="0">
                <a:solidFill>
                  <a:schemeClr val="tx1"/>
                </a:solidFill>
              </a:rPr>
              <a:t>–</a:t>
            </a:r>
            <a:r>
              <a:rPr lang="en-US" sz="1600" b="1" dirty="0">
                <a:solidFill>
                  <a:schemeClr val="tx1"/>
                </a:solidFill>
              </a:rPr>
              <a:t> finalists</a:t>
            </a: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Investigation: Company Specs, Services, Cost, Features, Transition plans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Both Companies </a:t>
            </a:r>
            <a:r>
              <a:rPr lang="mr-IN" sz="1600" b="1" dirty="0">
                <a:solidFill>
                  <a:schemeClr val="tx1"/>
                </a:solidFill>
              </a:rPr>
              <a:t>–</a:t>
            </a:r>
            <a:r>
              <a:rPr lang="en-US" sz="1600" b="1" dirty="0">
                <a:solidFill>
                  <a:schemeClr val="tx1"/>
                </a:solidFill>
              </a:rPr>
              <a:t> Phone meeting review initial investigative data</a:t>
            </a: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On Campus Presentations </a:t>
            </a:r>
            <a:r>
              <a:rPr lang="mr-IN" sz="1600" dirty="0">
                <a:solidFill>
                  <a:schemeClr val="tx1"/>
                </a:solidFill>
              </a:rPr>
              <a:t>–</a:t>
            </a:r>
            <a:r>
              <a:rPr lang="en-US" sz="1600" dirty="0">
                <a:solidFill>
                  <a:schemeClr val="tx1"/>
                </a:solidFill>
              </a:rPr>
              <a:t> Two visits, Two presentations per visit, Product features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More data collected, analyzed, presentation feedback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430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Faculty Survey on Current Moodle LMS 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Sandboxes provided for faculty to experiment</a:t>
            </a: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Pilot established for 16 faculty, 400 students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Two Surveys sent out to pilot faculty and students</a:t>
            </a:r>
          </a:p>
          <a:p>
            <a:pPr lvl="1">
              <a:buFont typeface="Arial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Data collected and analyzed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IT analytics on backend, Financial cost </a:t>
            </a:r>
            <a:r>
              <a:rPr lang="mr-IN" sz="1600" b="1" dirty="0">
                <a:solidFill>
                  <a:schemeClr val="tx1"/>
                </a:solidFill>
              </a:rPr>
              <a:t>–</a:t>
            </a:r>
            <a:r>
              <a:rPr lang="en-US" sz="1600" b="1" dirty="0">
                <a:solidFill>
                  <a:schemeClr val="tx1"/>
                </a:solidFill>
              </a:rPr>
              <a:t> discussed for both programs</a:t>
            </a: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ATISS went through this process for the entire year</a:t>
            </a:r>
          </a:p>
          <a:p>
            <a:pPr>
              <a:buFont typeface="Arial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A recommendation was made to adopt Canvas as the LMS</a:t>
            </a:r>
          </a:p>
        </p:txBody>
      </p:sp>
    </p:spTree>
    <p:extLst>
      <p:ext uri="{BB962C8B-B14F-4D97-AF65-F5344CB8AC3E}">
        <p14:creationId xmlns:p14="http://schemas.microsoft.com/office/powerpoint/2010/main" val="97154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ATISS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1"/>
            <a:ext cx="7543800" cy="3332078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" sz="1600" b="1" dirty="0">
                <a:solidFill>
                  <a:schemeClr val="tx1"/>
                </a:solidFill>
                <a:ea typeface="Times New Roman"/>
                <a:cs typeface="Times New Roman"/>
                <a:sym typeface="Times New Roman"/>
              </a:rPr>
              <a:t>“The Academic Technology and Instructional Spaces Subcommittee (ATISS) recommends by a vote of 4-2 that SSU adopt Instructure’s Canvas beginning in Fall 2018 with a transition period of one academic year during which Moodle will also be available for instruction (through Spring 2019).”  </a:t>
            </a:r>
            <a:endParaRPr lang="en" sz="16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7" name="Shape 321"/>
          <p:cNvSpPr txBox="1"/>
          <p:nvPr/>
        </p:nvSpPr>
        <p:spPr>
          <a:xfrm>
            <a:off x="1193100" y="2947737"/>
            <a:ext cx="6757800" cy="1565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●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Fall 2019: Canvas would be the only supported LMS.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●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Strong recommendation for additional resources to support transition. 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○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Purchase 24/7 Canvas support for students and faculty.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○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Purchase premium implementation for 5000 course bulk-migration.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○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Allocate resources for training of faculty and a faculty-lead mentorship program to assist with migration &amp; Canvas instructional design best practices. 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Font typeface="Maven Pro Medium"/>
              <a:buChar char="○"/>
            </a:pPr>
            <a:r>
              <a:rPr lang="en" dirty="0">
                <a:solidFill>
                  <a:schemeClr val="tx1"/>
                </a:solidFill>
                <a:latin typeface="+mn-lt"/>
                <a:ea typeface="Maven Pro Medium"/>
                <a:cs typeface="Maven Pro Medium"/>
                <a:sym typeface="Maven Pro Medium"/>
              </a:rPr>
              <a:t>Ensure accessibility of instructional materials. </a:t>
            </a:r>
            <a:endParaRPr dirty="0">
              <a:solidFill>
                <a:schemeClr val="tx1"/>
              </a:solidFill>
              <a:latin typeface="+mn-lt"/>
              <a:ea typeface="Maven Pro Medium"/>
              <a:cs typeface="Maven Pro Medium"/>
              <a:sym typeface="Maven Pro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7345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Key Canvas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1"/>
            <a:ext cx="3376061" cy="301752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Annual Moodle Migration: Gone                                                                                                                All courses saved and available always</a:t>
            </a:r>
          </a:p>
          <a:p>
            <a:r>
              <a:rPr lang="en-US" dirty="0">
                <a:solidFill>
                  <a:schemeClr val="tx1"/>
                </a:solidFill>
              </a:rPr>
              <a:t>Course Organization</a:t>
            </a:r>
          </a:p>
          <a:p>
            <a:r>
              <a:rPr lang="en-US" dirty="0">
                <a:solidFill>
                  <a:schemeClr val="tx1"/>
                </a:solidFill>
              </a:rPr>
              <a:t>Calendar</a:t>
            </a:r>
          </a:p>
          <a:p>
            <a:r>
              <a:rPr lang="en-US" dirty="0">
                <a:solidFill>
                  <a:schemeClr val="tx1"/>
                </a:solidFill>
              </a:rPr>
              <a:t>Gradebook</a:t>
            </a:r>
          </a:p>
          <a:p>
            <a:r>
              <a:rPr lang="en-US" dirty="0">
                <a:solidFill>
                  <a:schemeClr val="tx1"/>
                </a:solidFill>
              </a:rPr>
              <a:t>To-Do List</a:t>
            </a:r>
          </a:p>
          <a:p>
            <a:r>
              <a:rPr lang="en-US" dirty="0">
                <a:solidFill>
                  <a:schemeClr val="tx1"/>
                </a:solidFill>
              </a:rPr>
              <a:t>Mobile Apps</a:t>
            </a:r>
          </a:p>
          <a:p>
            <a:r>
              <a:rPr lang="en-US" dirty="0">
                <a:solidFill>
                  <a:schemeClr val="tx1"/>
                </a:solidFill>
              </a:rPr>
              <a:t>Syllabus, Rubric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97655" y="1384301"/>
            <a:ext cx="3376061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UDL </a:t>
            </a:r>
            <a:r>
              <a:rPr lang="mr-IN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chemeClr val="tx1"/>
                </a:solidFill>
              </a:rPr>
              <a:t> Multimedia</a:t>
            </a:r>
          </a:p>
          <a:p>
            <a:r>
              <a:rPr lang="en-US" dirty="0">
                <a:solidFill>
                  <a:schemeClr val="tx1"/>
                </a:solidFill>
              </a:rPr>
              <a:t>Accessibility (508)</a:t>
            </a:r>
          </a:p>
          <a:p>
            <a:r>
              <a:rPr lang="en-US" dirty="0">
                <a:solidFill>
                  <a:schemeClr val="tx1"/>
                </a:solidFill>
              </a:rPr>
              <a:t>Canvas Commons</a:t>
            </a:r>
          </a:p>
          <a:p>
            <a:r>
              <a:rPr lang="en-US" dirty="0">
                <a:solidFill>
                  <a:schemeClr val="tx1"/>
                </a:solidFill>
              </a:rPr>
              <a:t>App Market</a:t>
            </a:r>
          </a:p>
          <a:p>
            <a:r>
              <a:rPr lang="en-US" dirty="0">
                <a:solidFill>
                  <a:schemeClr val="tx1"/>
                </a:solidFill>
              </a:rPr>
              <a:t>Portfolio</a:t>
            </a:r>
          </a:p>
          <a:p>
            <a:r>
              <a:rPr lang="en-US" dirty="0">
                <a:solidFill>
                  <a:schemeClr val="tx1"/>
                </a:solidFill>
              </a:rPr>
              <a:t>Millions of CA Higher-Ed students using across various institutions (CCC, UC, &amp; increasing CSU)</a:t>
            </a:r>
          </a:p>
        </p:txBody>
      </p:sp>
    </p:spTree>
    <p:extLst>
      <p:ext uri="{BB962C8B-B14F-4D97-AF65-F5344CB8AC3E}">
        <p14:creationId xmlns:p14="http://schemas.microsoft.com/office/powerpoint/2010/main" val="75980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Migration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Timeline: </a:t>
            </a:r>
          </a:p>
          <a:p>
            <a:pPr lvl="1"/>
            <a:r>
              <a:rPr lang="en-US" sz="1650" dirty="0">
                <a:solidFill>
                  <a:schemeClr val="tx1"/>
                </a:solidFill>
              </a:rPr>
              <a:t>Fall 2018: Transition semester Next-Generation LMS (legacy course available as faculty self-service from Moodle Archive)</a:t>
            </a:r>
          </a:p>
          <a:p>
            <a:pPr lvl="1"/>
            <a:r>
              <a:rPr lang="en-US" sz="1650" dirty="0">
                <a:solidFill>
                  <a:schemeClr val="tx1"/>
                </a:solidFill>
              </a:rPr>
              <a:t>Spring 2019: Last term self-hosted Moodle is available for instruction (legacy course data available by special request after May 2019)</a:t>
            </a:r>
          </a:p>
          <a:p>
            <a:pPr lvl="1"/>
            <a:r>
              <a:rPr lang="en-US" sz="1650" dirty="0">
                <a:solidFill>
                  <a:schemeClr val="tx1"/>
                </a:solidFill>
              </a:rPr>
              <a:t>Summer/Fall 2019: Next-Generation LMS is sole option available for instruction</a:t>
            </a:r>
          </a:p>
          <a:p>
            <a:r>
              <a:rPr lang="en-US" sz="1800" dirty="0">
                <a:solidFill>
                  <a:schemeClr val="tx1"/>
                </a:solidFill>
              </a:rPr>
              <a:t>24/7 support for Faculty &amp; Students</a:t>
            </a:r>
          </a:p>
          <a:p>
            <a:r>
              <a:rPr lang="en-US" sz="1800" dirty="0">
                <a:solidFill>
                  <a:schemeClr val="tx1"/>
                </a:solidFill>
              </a:rPr>
              <a:t>Faculty </a:t>
            </a:r>
            <a:r>
              <a:rPr lang="en-US" sz="1800">
                <a:solidFill>
                  <a:schemeClr val="tx1"/>
                </a:solidFill>
              </a:rPr>
              <a:t>Training (Ongoing </a:t>
            </a:r>
            <a:r>
              <a:rPr lang="en-US" sz="1800" dirty="0">
                <a:solidFill>
                  <a:schemeClr val="tx1"/>
                </a:solidFill>
              </a:rPr>
              <a:t>Workshops, 1-1 Consultation, </a:t>
            </a:r>
            <a:r>
              <a:rPr lang="en-US" sz="1800" dirty="0" err="1">
                <a:solidFill>
                  <a:schemeClr val="tx1"/>
                </a:solidFill>
              </a:rPr>
              <a:t>Dept</a:t>
            </a:r>
            <a:r>
              <a:rPr lang="en-US" sz="1800" dirty="0">
                <a:solidFill>
                  <a:schemeClr val="tx1"/>
                </a:solidFill>
              </a:rPr>
              <a:t>/School Outreach)</a:t>
            </a:r>
          </a:p>
          <a:p>
            <a:r>
              <a:rPr lang="en-US" sz="1800" dirty="0">
                <a:solidFill>
                  <a:schemeClr val="tx1"/>
                </a:solidFill>
              </a:rPr>
              <a:t>Faculty Peer Expert Supports (Details TBD)</a:t>
            </a:r>
          </a:p>
        </p:txBody>
      </p:sp>
    </p:spTree>
    <p:extLst>
      <p:ext uri="{BB962C8B-B14F-4D97-AF65-F5344CB8AC3E}">
        <p14:creationId xmlns:p14="http://schemas.microsoft.com/office/powerpoint/2010/main" val="3804573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375C86"/>
      </a:accent1>
      <a:accent2>
        <a:srgbClr val="0E5B95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12331</TotalTime>
  <Words>1023</Words>
  <Application>Microsoft Macintosh PowerPoint</Application>
  <PresentationFormat>On-screen Show (16:9)</PresentationFormat>
  <Paragraphs>105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Mangal</vt:lpstr>
      <vt:lpstr>Maven Pro</vt:lpstr>
      <vt:lpstr>Maven Pro Medium</vt:lpstr>
      <vt:lpstr>Times New Roman</vt:lpstr>
      <vt:lpstr>Retrospect</vt:lpstr>
      <vt:lpstr>LMS Project </vt:lpstr>
      <vt:lpstr>Project Team</vt:lpstr>
      <vt:lpstr>ATISS Committee Members</vt:lpstr>
      <vt:lpstr>Executive Summary</vt:lpstr>
      <vt:lpstr>The Process</vt:lpstr>
      <vt:lpstr>The Process</vt:lpstr>
      <vt:lpstr>ATISS Recommendation</vt:lpstr>
      <vt:lpstr>Key Canvas Benefits</vt:lpstr>
      <vt:lpstr>Migration Plan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Sandra Ayala</cp:lastModifiedBy>
  <cp:revision>48</cp:revision>
  <dcterms:modified xsi:type="dcterms:W3CDTF">2018-05-08T16:30:18Z</dcterms:modified>
</cp:coreProperties>
</file>