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9" r:id="rId3"/>
    <p:sldId id="268" r:id="rId4"/>
    <p:sldId id="270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7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205A9A-1B01-46B2-90B8-1C8AC6B4FAC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F13002-6DC2-4CB6-ADE4-318A7B4F3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9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FD8C77-937D-4282-911A-A66F5FBEA1F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5142AC-DCFF-48E3-94C5-9EF001C9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2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7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6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9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4A11-8293-40E2-8611-CD88D3BED59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BD64-A606-4C2D-AF72-2D8ABD17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033" y="3288323"/>
            <a:ext cx="7306408" cy="1655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</a:rPr>
              <a:t>Academic Senate</a:t>
            </a:r>
          </a:p>
          <a:p>
            <a:r>
              <a:rPr lang="en-US" sz="3200" b="1" dirty="0" smtClean="0">
                <a:latin typeface="Garamond" panose="02020404030301010803" pitchFamily="18" charset="0"/>
              </a:rPr>
              <a:t>Sonoma State University </a:t>
            </a:r>
          </a:p>
          <a:p>
            <a:r>
              <a:rPr lang="en-US" sz="3200" b="1" dirty="0" smtClean="0">
                <a:latin typeface="Garamond" panose="02020404030301010803" pitchFamily="18" charset="0"/>
              </a:rPr>
              <a:t>February 1, 2018 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637" y="689888"/>
            <a:ext cx="8975199" cy="125034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Spring Budget </a:t>
            </a:r>
            <a:r>
              <a:rPr lang="en-US" b="1" spc="300" dirty="0" smtClean="0">
                <a:latin typeface="Garamond" panose="02020404030301010803" pitchFamily="18" charset="0"/>
              </a:rPr>
              <a:t>Planning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9467" y="6096726"/>
            <a:ext cx="1636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Infographics from NACUBO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0"/>
                    </a14:imgEffect>
                  </a14:imgLayer>
                </a14:imgProps>
              </a:ext>
            </a:extLst>
          </a:blip>
          <a:srcRect l="3488" t="1102" r="3331" b="1612"/>
          <a:stretch/>
        </p:blipFill>
        <p:spPr>
          <a:xfrm>
            <a:off x="930827" y="150125"/>
            <a:ext cx="4951355" cy="5946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472" t="2633" r="2599" b="1024"/>
          <a:stretch/>
        </p:blipFill>
        <p:spPr>
          <a:xfrm>
            <a:off x="6426833" y="150125"/>
            <a:ext cx="5023651" cy="59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9741" y="2001679"/>
            <a:ext cx="6330461" cy="220267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Strategic Budgeting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69970"/>
            <a:ext cx="9345105" cy="512453"/>
          </a:xfrm>
          <a:prstGeom prst="rect">
            <a:avLst/>
          </a:prstGeom>
          <a:gradFill flip="none" rotWithShape="1">
            <a:gsLst>
              <a:gs pos="4400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212584"/>
            <a:ext cx="10515600" cy="10136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Linking Planning and Budgeting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11085" y="1125545"/>
            <a:ext cx="8547755" cy="1570"/>
          </a:xfrm>
          <a:prstGeom prst="line">
            <a:avLst/>
          </a:prstGeom>
          <a:ln w="28575">
            <a:solidFill>
              <a:srgbClr val="8DB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6225" y="1505694"/>
            <a:ext cx="5430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the absence of a plan-</a:t>
            </a:r>
          </a:p>
          <a:p>
            <a:pPr lvl="1"/>
            <a:r>
              <a:rPr lang="en-US" sz="2400" dirty="0"/>
              <a:t>	</a:t>
            </a:r>
            <a:r>
              <a:rPr lang="en-US" sz="2400" b="1" dirty="0" smtClean="0"/>
              <a:t>the budget</a:t>
            </a:r>
            <a:r>
              <a:rPr lang="en-US" sz="2400" b="1" i="1" dirty="0" smtClean="0"/>
              <a:t> is </a:t>
            </a:r>
            <a:r>
              <a:rPr lang="en-US" sz="2400" b="1" dirty="0" smtClean="0"/>
              <a:t>the plan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a plan exists and it is not closely linked to the budget-</a:t>
            </a:r>
          </a:p>
          <a:p>
            <a:pPr lvl="2"/>
            <a:r>
              <a:rPr lang="en-US" sz="2400" b="1" dirty="0" smtClean="0"/>
              <a:t>the budget is </a:t>
            </a:r>
            <a:r>
              <a:rPr lang="en-US" sz="2400" b="1" i="1" dirty="0" smtClean="0"/>
              <a:t>still</a:t>
            </a:r>
            <a:r>
              <a:rPr lang="en-US" sz="2400" b="1" dirty="0" smtClean="0"/>
              <a:t> the plan</a:t>
            </a:r>
          </a:p>
          <a:p>
            <a:pPr lvl="2"/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Therefore, if a plan is to be implemented, </a:t>
            </a:r>
          </a:p>
          <a:p>
            <a:pPr lvl="2"/>
            <a:r>
              <a:rPr lang="en-US" sz="2400" b="1" dirty="0" smtClean="0"/>
              <a:t>there must be a strong linkage between the plan and the budget</a:t>
            </a:r>
            <a:r>
              <a:rPr lang="en-US" sz="2400" dirty="0" smtClean="0"/>
              <a:t> </a:t>
            </a:r>
          </a:p>
        </p:txBody>
      </p:sp>
      <p:pic>
        <p:nvPicPr>
          <p:cNvPr id="1028" name="Picture 4" descr="http://www.sonoma.edu/sites/www/files/images/shareshapunite-badge-315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44" y="1497523"/>
            <a:ext cx="4262008" cy="426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685808" y="4910305"/>
            <a:ext cx="5308270" cy="896729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212584"/>
            <a:ext cx="10515600" cy="10136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Linking Planning and Budgeting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11085" y="1125545"/>
            <a:ext cx="8547755" cy="1570"/>
          </a:xfrm>
          <a:prstGeom prst="line">
            <a:avLst/>
          </a:prstGeom>
          <a:ln w="28575">
            <a:solidFill>
              <a:srgbClr val="8DB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821" y="1629348"/>
            <a:ext cx="5430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Linking Planning and Budgeting is so difficult because: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Planning is typically conducted at the strategic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Budgeting is typically focused at the operational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607" y="3790600"/>
            <a:ext cx="264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THEREFORE</a:t>
            </a:r>
            <a:r>
              <a:rPr lang="en-US" sz="2800" b="1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6792" y="4933810"/>
            <a:ext cx="543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need to develop an approach to strategic budgeting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392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212584"/>
            <a:ext cx="10515600" cy="10136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Why Strategic Budgeting?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11085" y="1125545"/>
            <a:ext cx="8547755" cy="1570"/>
          </a:xfrm>
          <a:prstGeom prst="line">
            <a:avLst/>
          </a:prstGeom>
          <a:ln w="28575">
            <a:solidFill>
              <a:srgbClr val="8DB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8080" y="1708400"/>
            <a:ext cx="2805782" cy="1475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 align our budget with our strategic priorities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6300" y="1708400"/>
            <a:ext cx="2805782" cy="1475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 improve student learning and success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04520" y="1708400"/>
            <a:ext cx="2805782" cy="1475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 strategically invest in our institutional assets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36634" y="3920016"/>
            <a:ext cx="3621974" cy="1475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 ensure we are using resources efficiently and effectively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40289" y="3920016"/>
            <a:ext cx="3621974" cy="1475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 implement evidence-based budgeting linked to assessment, as required by WASC</a:t>
            </a:r>
          </a:p>
        </p:txBody>
      </p:sp>
    </p:spTree>
    <p:extLst>
      <p:ext uri="{BB962C8B-B14F-4D97-AF65-F5344CB8AC3E}">
        <p14:creationId xmlns:p14="http://schemas.microsoft.com/office/powerpoint/2010/main" val="6673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212584"/>
            <a:ext cx="10515600" cy="10136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S</a:t>
            </a:r>
            <a:r>
              <a:rPr lang="en-US" sz="4000" dirty="0" smtClean="0">
                <a:latin typeface="Garamond" panose="02020404030301010803" pitchFamily="18" charset="0"/>
              </a:rPr>
              <a:t>trategic Budgeting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11085" y="1125545"/>
            <a:ext cx="8547755" cy="1570"/>
          </a:xfrm>
          <a:prstGeom prst="line">
            <a:avLst/>
          </a:prstGeom>
          <a:ln w="28575">
            <a:solidFill>
              <a:srgbClr val="8DB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6098" y="2456051"/>
            <a:ext cx="9004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 strategic budget is </a:t>
            </a:r>
            <a:r>
              <a:rPr lang="en-US" sz="3600" b="1" i="1" dirty="0" smtClean="0"/>
              <a:t>not just</a:t>
            </a:r>
            <a:r>
              <a:rPr lang="en-US" sz="3600" b="1" dirty="0" smtClean="0"/>
              <a:t> a budget; </a:t>
            </a:r>
          </a:p>
          <a:p>
            <a:pPr algn="ctr"/>
            <a:r>
              <a:rPr lang="en-US" sz="3600" b="1" dirty="0" smtClean="0"/>
              <a:t>it is the strategic plan in action.</a:t>
            </a:r>
          </a:p>
        </p:txBody>
      </p:sp>
    </p:spTree>
    <p:extLst>
      <p:ext uri="{BB962C8B-B14F-4D97-AF65-F5344CB8AC3E}">
        <p14:creationId xmlns:p14="http://schemas.microsoft.com/office/powerpoint/2010/main" val="18543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212584"/>
            <a:ext cx="10515600" cy="10136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S</a:t>
            </a:r>
            <a:r>
              <a:rPr lang="en-US" sz="4000" dirty="0" smtClean="0">
                <a:latin typeface="Garamond" panose="02020404030301010803" pitchFamily="18" charset="0"/>
              </a:rPr>
              <a:t>trategic Budgeting Presentation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11085" y="1125545"/>
            <a:ext cx="8547755" cy="1570"/>
          </a:xfrm>
          <a:prstGeom prst="line">
            <a:avLst/>
          </a:prstGeom>
          <a:ln w="28575">
            <a:solidFill>
              <a:srgbClr val="8DB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2352" y="1734044"/>
            <a:ext cx="9004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Please Join the President’s Budget Advisory Committee for</a:t>
            </a:r>
          </a:p>
          <a:p>
            <a:pPr algn="ctr"/>
            <a:endParaRPr lang="en-US" sz="3000" dirty="0"/>
          </a:p>
          <a:p>
            <a:pPr algn="ctr"/>
            <a:r>
              <a:rPr lang="en-US" sz="3600" dirty="0" smtClean="0"/>
              <a:t>Spring Budget Presentation</a:t>
            </a:r>
          </a:p>
          <a:p>
            <a:pPr algn="ctr"/>
            <a:r>
              <a:rPr lang="en-US" sz="3000" dirty="0" smtClean="0"/>
              <a:t>March 13, 2018</a:t>
            </a:r>
          </a:p>
          <a:p>
            <a:pPr algn="ctr"/>
            <a:r>
              <a:rPr lang="en-US" sz="3000" dirty="0" smtClean="0"/>
              <a:t>3:00-5:00 p.m.</a:t>
            </a:r>
          </a:p>
          <a:p>
            <a:pPr algn="ctr"/>
            <a:r>
              <a:rPr lang="en-US" sz="3000" dirty="0" smtClean="0"/>
              <a:t>Student Center, Ballroom A</a:t>
            </a:r>
          </a:p>
        </p:txBody>
      </p:sp>
    </p:spTree>
    <p:extLst>
      <p:ext uri="{BB962C8B-B14F-4D97-AF65-F5344CB8AC3E}">
        <p14:creationId xmlns:p14="http://schemas.microsoft.com/office/powerpoint/2010/main" val="352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033" y="3288323"/>
            <a:ext cx="7306408" cy="1655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</a:rPr>
              <a:t>Academic Senate</a:t>
            </a:r>
          </a:p>
          <a:p>
            <a:r>
              <a:rPr lang="en-US" sz="3200" b="1" dirty="0" smtClean="0">
                <a:latin typeface="Garamond" panose="02020404030301010803" pitchFamily="18" charset="0"/>
              </a:rPr>
              <a:t>Sonoma State University </a:t>
            </a:r>
          </a:p>
          <a:p>
            <a:r>
              <a:rPr lang="en-US" sz="3200" b="1" dirty="0" smtClean="0">
                <a:latin typeface="Garamond" panose="02020404030301010803" pitchFamily="18" charset="0"/>
              </a:rPr>
              <a:t>February 1, 2018 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1171" y="668682"/>
            <a:ext cx="7792132" cy="12503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Spring Budget </a:t>
            </a:r>
            <a:r>
              <a:rPr lang="en-US" b="1" spc="300" dirty="0" smtClean="0">
                <a:latin typeface="Garamond" panose="02020404030301010803" pitchFamily="18" charset="0"/>
              </a:rPr>
              <a:t>Planning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9741" y="2001679"/>
            <a:ext cx="6330461" cy="22026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2018-2019 </a:t>
            </a:r>
            <a:br>
              <a:rPr lang="en-US" b="1" dirty="0" smtClean="0">
                <a:latin typeface="Garamond" panose="02020404030301010803" pitchFamily="18" charset="0"/>
              </a:rPr>
            </a:br>
            <a:r>
              <a:rPr lang="en-US" b="1" dirty="0" smtClean="0">
                <a:latin typeface="Garamond" panose="02020404030301010803" pitchFamily="18" charset="0"/>
              </a:rPr>
              <a:t>Preliminary Budget Planning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69970"/>
            <a:ext cx="9345105" cy="512453"/>
          </a:xfrm>
          <a:prstGeom prst="rect">
            <a:avLst/>
          </a:prstGeom>
          <a:gradFill flip="none" rotWithShape="1">
            <a:gsLst>
              <a:gs pos="4400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212584"/>
            <a:ext cx="10515600" cy="10136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2018-2019 </a:t>
            </a:r>
            <a:r>
              <a:rPr lang="en-US" sz="4000" dirty="0" smtClean="0">
                <a:latin typeface="Garamond" panose="02020404030301010803" pitchFamily="18" charset="0"/>
              </a:rPr>
              <a:t>Preliminary Budget Planning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11085" y="1125545"/>
            <a:ext cx="8547755" cy="1570"/>
          </a:xfrm>
          <a:prstGeom prst="line">
            <a:avLst/>
          </a:prstGeom>
          <a:ln w="28575">
            <a:solidFill>
              <a:srgbClr val="8DB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23570"/>
              </p:ext>
            </p:extLst>
          </p:nvPr>
        </p:nvGraphicFramePr>
        <p:xfrm>
          <a:off x="1145389" y="1264900"/>
          <a:ext cx="9850798" cy="464126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86781">
                  <a:extLst>
                    <a:ext uri="{9D8B030D-6E8A-4147-A177-3AD203B41FA5}">
                      <a16:colId xmlns:a16="http://schemas.microsoft.com/office/drawing/2014/main" val="2267018516"/>
                    </a:ext>
                  </a:extLst>
                </a:gridCol>
                <a:gridCol w="1560451">
                  <a:extLst>
                    <a:ext uri="{9D8B030D-6E8A-4147-A177-3AD203B41FA5}">
                      <a16:colId xmlns:a16="http://schemas.microsoft.com/office/drawing/2014/main" val="3145666201"/>
                    </a:ext>
                  </a:extLst>
                </a:gridCol>
                <a:gridCol w="351526">
                  <a:extLst>
                    <a:ext uri="{9D8B030D-6E8A-4147-A177-3AD203B41FA5}">
                      <a16:colId xmlns:a16="http://schemas.microsoft.com/office/drawing/2014/main" val="658497376"/>
                    </a:ext>
                  </a:extLst>
                </a:gridCol>
                <a:gridCol w="1513740">
                  <a:extLst>
                    <a:ext uri="{9D8B030D-6E8A-4147-A177-3AD203B41FA5}">
                      <a16:colId xmlns:a16="http://schemas.microsoft.com/office/drawing/2014/main" val="4193672035"/>
                    </a:ext>
                  </a:extLst>
                </a:gridCol>
                <a:gridCol w="267943">
                  <a:extLst>
                    <a:ext uri="{9D8B030D-6E8A-4147-A177-3AD203B41FA5}">
                      <a16:colId xmlns:a16="http://schemas.microsoft.com/office/drawing/2014/main" val="2116275153"/>
                    </a:ext>
                  </a:extLst>
                </a:gridCol>
                <a:gridCol w="1370357">
                  <a:extLst>
                    <a:ext uri="{9D8B030D-6E8A-4147-A177-3AD203B41FA5}">
                      <a16:colId xmlns:a16="http://schemas.microsoft.com/office/drawing/2014/main" val="142403443"/>
                    </a:ext>
                  </a:extLst>
                </a:gridCol>
              </a:tblGrid>
              <a:tr h="42504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Support Budget 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Request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Governor's Budget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Sonoma State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extLst>
                  <a:ext uri="{0D108BD9-81ED-4DB2-BD59-A6C34878D82A}">
                    <a16:rowId xmlns:a16="http://schemas.microsoft.com/office/drawing/2014/main" val="1650298438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General Fund Revenue - Governor's Funding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102,000,000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92,100,000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2,118,300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20924120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Net Tuition and Other Fee Revenue (Enrollment Growth)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19,900,000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   -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820600672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Board of Trustees Additional Request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161,000,000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   -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40026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Revenue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282,900,000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92,100,000 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2,118,300 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745806"/>
                  </a:ext>
                </a:extLst>
              </a:tr>
              <a:tr h="12583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2983525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Other Inflationary Cost Increases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17,400,000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   -</a:t>
                      </a:r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51778462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754872296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Graduation Initiative 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        75,000,000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742255581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One Percent Increase in Enrollment Growth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39,900,000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250162809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Employee Compensation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122,100,000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122,100,000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2,808,300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874101668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Academic Facilities and Infrastructure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15,000,000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528371479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Mandatory Costs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30,900,000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30,900,000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710,700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030524312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Expenditures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282,900,000 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</a:t>
                      </a:r>
                      <a:r>
                        <a:rPr lang="en-US" sz="1400" b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153,000,000 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</a:t>
                      </a:r>
                      <a:r>
                        <a:rPr lang="en-US" sz="1400" b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3,519,000 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304964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5237600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Cost Avoidance, Efficiencies &amp; Program Reallocations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17,400,000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643253510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272049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Funding Shortfall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                    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(60,900,000)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(1,400,700)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416841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6655953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2017-2018 University Structural Deficit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(359,291)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77467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Total Potential Shortfall to Address in 2018-2019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(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1,759,991)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50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212584"/>
            <a:ext cx="10515600" cy="10136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2018-2019 </a:t>
            </a:r>
            <a:r>
              <a:rPr lang="en-US" sz="4000" dirty="0" smtClean="0">
                <a:latin typeface="Garamond" panose="02020404030301010803" pitchFamily="18" charset="0"/>
              </a:rPr>
              <a:t>Preliminary Budget Planning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11085" y="1125545"/>
            <a:ext cx="8547755" cy="1570"/>
          </a:xfrm>
          <a:prstGeom prst="line">
            <a:avLst/>
          </a:prstGeom>
          <a:ln w="28575">
            <a:solidFill>
              <a:srgbClr val="8DB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76812"/>
              </p:ext>
            </p:extLst>
          </p:nvPr>
        </p:nvGraphicFramePr>
        <p:xfrm>
          <a:off x="1145389" y="1253025"/>
          <a:ext cx="9850798" cy="464126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86781">
                  <a:extLst>
                    <a:ext uri="{9D8B030D-6E8A-4147-A177-3AD203B41FA5}">
                      <a16:colId xmlns:a16="http://schemas.microsoft.com/office/drawing/2014/main" val="2267018516"/>
                    </a:ext>
                  </a:extLst>
                </a:gridCol>
                <a:gridCol w="1560451">
                  <a:extLst>
                    <a:ext uri="{9D8B030D-6E8A-4147-A177-3AD203B41FA5}">
                      <a16:colId xmlns:a16="http://schemas.microsoft.com/office/drawing/2014/main" val="3145666201"/>
                    </a:ext>
                  </a:extLst>
                </a:gridCol>
                <a:gridCol w="351526">
                  <a:extLst>
                    <a:ext uri="{9D8B030D-6E8A-4147-A177-3AD203B41FA5}">
                      <a16:colId xmlns:a16="http://schemas.microsoft.com/office/drawing/2014/main" val="658497376"/>
                    </a:ext>
                  </a:extLst>
                </a:gridCol>
                <a:gridCol w="1513740">
                  <a:extLst>
                    <a:ext uri="{9D8B030D-6E8A-4147-A177-3AD203B41FA5}">
                      <a16:colId xmlns:a16="http://schemas.microsoft.com/office/drawing/2014/main" val="4193672035"/>
                    </a:ext>
                  </a:extLst>
                </a:gridCol>
                <a:gridCol w="267943">
                  <a:extLst>
                    <a:ext uri="{9D8B030D-6E8A-4147-A177-3AD203B41FA5}">
                      <a16:colId xmlns:a16="http://schemas.microsoft.com/office/drawing/2014/main" val="2116275153"/>
                    </a:ext>
                  </a:extLst>
                </a:gridCol>
                <a:gridCol w="1370357">
                  <a:extLst>
                    <a:ext uri="{9D8B030D-6E8A-4147-A177-3AD203B41FA5}">
                      <a16:colId xmlns:a16="http://schemas.microsoft.com/office/drawing/2014/main" val="142403443"/>
                    </a:ext>
                  </a:extLst>
                </a:gridCol>
              </a:tblGrid>
              <a:tr h="42504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Support Budget </a:t>
                      </a:r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Request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Governor's Budget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Sonoma State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extLst>
                  <a:ext uri="{0D108BD9-81ED-4DB2-BD59-A6C34878D82A}">
                    <a16:rowId xmlns:a16="http://schemas.microsoft.com/office/drawing/2014/main" val="1650298438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General Fund Revenue - Governor's Funding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102,000,000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92,100,000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2,118,300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20924120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Net Tuition and Other Fee Revenue (Enrollment Growth)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19,900,000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820600672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Board of Trustees Additional Request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161,000,000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40026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Revenue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282,900,000 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92,100,000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2,118,300 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745806"/>
                  </a:ext>
                </a:extLst>
              </a:tr>
              <a:tr h="12583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2983525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Other Inflationary Cost Increases</a:t>
                      </a: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17,400,000 </a:t>
                      </a: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-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51778462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754872296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Graduation Initiative 2025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75,000,000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742255581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One Percent Increase in Enrollment Growth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39,900,000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250162809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Employee Compensation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122,100,000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122,100,000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2,808,300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874101668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Academic Facilities and Infrastructure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15,000,000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528371479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Mandatory Costs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30,900,000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30,900,000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710,700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030524312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Expenditures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</a:t>
                      </a:r>
                      <a:r>
                        <a:rPr lang="en-US" sz="1400" b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282,900,000 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153,000,000 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</a:t>
                      </a:r>
                      <a:r>
                        <a:rPr lang="en-US" sz="1400" b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3,519,000 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304964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5237600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Cost Avoidance, Efficiencies &amp; Program Reallocations</a:t>
                      </a: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17,400,000 </a:t>
                      </a: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643253510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272049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Funding Shortfall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</a:t>
                      </a:r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(60,900,000)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(1,400,700)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416841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6655953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2017-2018 University Structural Deficit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(359,291)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77467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Total Potential Shortfall to Address in 2018-2019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(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1,759,991)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50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5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212584"/>
            <a:ext cx="10515600" cy="10136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2018-2019 </a:t>
            </a:r>
            <a:r>
              <a:rPr lang="en-US" sz="4000" dirty="0" smtClean="0">
                <a:latin typeface="Garamond" panose="02020404030301010803" pitchFamily="18" charset="0"/>
              </a:rPr>
              <a:t>Preliminary Budget Planning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11085" y="1125545"/>
            <a:ext cx="8547755" cy="1570"/>
          </a:xfrm>
          <a:prstGeom prst="line">
            <a:avLst/>
          </a:prstGeom>
          <a:ln w="28575">
            <a:solidFill>
              <a:srgbClr val="8DB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47701"/>
              </p:ext>
            </p:extLst>
          </p:nvPr>
        </p:nvGraphicFramePr>
        <p:xfrm>
          <a:off x="1145389" y="1253025"/>
          <a:ext cx="9850798" cy="46372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86781">
                  <a:extLst>
                    <a:ext uri="{9D8B030D-6E8A-4147-A177-3AD203B41FA5}">
                      <a16:colId xmlns:a16="http://schemas.microsoft.com/office/drawing/2014/main" val="2267018516"/>
                    </a:ext>
                  </a:extLst>
                </a:gridCol>
                <a:gridCol w="1560451">
                  <a:extLst>
                    <a:ext uri="{9D8B030D-6E8A-4147-A177-3AD203B41FA5}">
                      <a16:colId xmlns:a16="http://schemas.microsoft.com/office/drawing/2014/main" val="3145666201"/>
                    </a:ext>
                  </a:extLst>
                </a:gridCol>
                <a:gridCol w="351526">
                  <a:extLst>
                    <a:ext uri="{9D8B030D-6E8A-4147-A177-3AD203B41FA5}">
                      <a16:colId xmlns:a16="http://schemas.microsoft.com/office/drawing/2014/main" val="658497376"/>
                    </a:ext>
                  </a:extLst>
                </a:gridCol>
                <a:gridCol w="1513740">
                  <a:extLst>
                    <a:ext uri="{9D8B030D-6E8A-4147-A177-3AD203B41FA5}">
                      <a16:colId xmlns:a16="http://schemas.microsoft.com/office/drawing/2014/main" val="4193672035"/>
                    </a:ext>
                  </a:extLst>
                </a:gridCol>
                <a:gridCol w="267943">
                  <a:extLst>
                    <a:ext uri="{9D8B030D-6E8A-4147-A177-3AD203B41FA5}">
                      <a16:colId xmlns:a16="http://schemas.microsoft.com/office/drawing/2014/main" val="2116275153"/>
                    </a:ext>
                  </a:extLst>
                </a:gridCol>
                <a:gridCol w="1370357">
                  <a:extLst>
                    <a:ext uri="{9D8B030D-6E8A-4147-A177-3AD203B41FA5}">
                      <a16:colId xmlns:a16="http://schemas.microsoft.com/office/drawing/2014/main" val="142403443"/>
                    </a:ext>
                  </a:extLst>
                </a:gridCol>
              </a:tblGrid>
              <a:tr h="42504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Support Budget </a:t>
                      </a:r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Request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Governor's Budget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Sonoma State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extLst>
                  <a:ext uri="{0D108BD9-81ED-4DB2-BD59-A6C34878D82A}">
                    <a16:rowId xmlns:a16="http://schemas.microsoft.com/office/drawing/2014/main" val="1650298438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General Fund Revenue - Governor's Funding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102,000,000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92,100,000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2,118,300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20924120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Net Tuition and Other Fee Revenue (Enrollment Growth)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19,900,000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   -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820600672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Board of Trustees Additional Request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161,000,000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   -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40026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Revenue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282,900,000 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92,100,000 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2,118,300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745806"/>
                  </a:ext>
                </a:extLst>
              </a:tr>
              <a:tr h="12583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2983525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Other Inflationary Cost Increases</a:t>
                      </a: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17,400,000 </a:t>
                      </a: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     -</a:t>
                      </a:r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51778462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754872296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Graduation Initiative 2025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75,000,000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742255581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One Percent Increase in Enrollment Growth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39,900,000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250162809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Employee Compensation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122,100,000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122,100,000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2,808,300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874101668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Academic Facilities and Infrastructure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15,000,000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528371479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Mandatory Costs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30,900,000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30,900,000 </a:t>
                      </a:r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710,700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030524312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Expenditures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</a:t>
                      </a:r>
                      <a:r>
                        <a:rPr lang="en-US" sz="1400" b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282,900,000 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</a:t>
                      </a:r>
                      <a:r>
                        <a:rPr lang="en-US" sz="1400" b="1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153,000,000 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3,519,000 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304964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5237600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Cost Avoidance, Efficiencies &amp; Program Reallocations</a:t>
                      </a: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    </a:t>
                      </a:r>
                      <a:r>
                        <a:rPr lang="en-US" sz="1400" b="1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17,400,000 </a:t>
                      </a: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643253510"/>
                  </a:ext>
                </a:extLst>
              </a:tr>
              <a:tr h="13225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272049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Funding Shortfall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               </a:t>
                      </a:r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(60,900,000)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(1,400,700)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416841"/>
                  </a:ext>
                </a:extLst>
              </a:tr>
              <a:tr h="9937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6655953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2017-2018 University Structural Deficit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</a:t>
                      </a:r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(359,291)</a:t>
                      </a:r>
                    </a:p>
                  </a:txBody>
                  <a:tcPr marL="6265" marR="6265" marT="626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77467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Potential Shortfall to Address in 2018-2019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(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1,759,991)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50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3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9741" y="2001679"/>
            <a:ext cx="6330461" cy="220267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Value of Higher Education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69970"/>
            <a:ext cx="9345105" cy="512453"/>
          </a:xfrm>
          <a:prstGeom prst="rect">
            <a:avLst/>
          </a:prstGeom>
          <a:gradFill flip="none" rotWithShape="1">
            <a:gsLst>
              <a:gs pos="4400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9467" y="6096726"/>
            <a:ext cx="1636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Infographics from NACUBO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50" t="1941" r="1886" b="340"/>
          <a:stretch/>
        </p:blipFill>
        <p:spPr>
          <a:xfrm>
            <a:off x="779154" y="204518"/>
            <a:ext cx="5131557" cy="5892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0"/>
                    </a14:imgEffect>
                  </a14:imgLayer>
                </a14:imgProps>
              </a:ext>
            </a:extLst>
          </a:blip>
          <a:srcRect l="2627" t="1712" r="1540" b="1408"/>
          <a:stretch/>
        </p:blipFill>
        <p:spPr>
          <a:xfrm>
            <a:off x="6446040" y="204519"/>
            <a:ext cx="5099978" cy="5892208"/>
          </a:xfrm>
          <a:prstGeom prst="rect">
            <a:avLst/>
          </a:prstGeom>
          <a:blipFill>
            <a:blip r:embed="rId6">
              <a:alphaModFix amt="29000"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0689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9467" y="6096726"/>
            <a:ext cx="1636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Infographics from NACUBO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0"/>
                    </a14:imgEffect>
                  </a14:imgLayer>
                </a14:imgProps>
              </a:ext>
            </a:extLst>
          </a:blip>
          <a:srcRect l="2450" t="1941" r="1886" b="340"/>
          <a:stretch/>
        </p:blipFill>
        <p:spPr>
          <a:xfrm>
            <a:off x="779154" y="204518"/>
            <a:ext cx="5131557" cy="5892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627" t="1712" r="1540" b="1408"/>
          <a:stretch/>
        </p:blipFill>
        <p:spPr>
          <a:xfrm>
            <a:off x="6446040" y="204519"/>
            <a:ext cx="5099978" cy="58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6895" y="6337788"/>
            <a:ext cx="9345105" cy="433754"/>
          </a:xfrm>
          <a:prstGeom prst="rect">
            <a:avLst/>
          </a:prstGeom>
          <a:gradFill>
            <a:gsLst>
              <a:gs pos="44000">
                <a:schemeClr val="tx2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" y="6212142"/>
            <a:ext cx="2083585" cy="55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9467" y="6096726"/>
            <a:ext cx="1636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Infographics from NACUBO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88" t="1102" r="3331" b="1612"/>
          <a:stretch/>
        </p:blipFill>
        <p:spPr>
          <a:xfrm>
            <a:off x="930827" y="150125"/>
            <a:ext cx="4951355" cy="5946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0"/>
                    </a14:imgEffect>
                  </a14:imgLayer>
                </a14:imgProps>
              </a:ext>
            </a:extLst>
          </a:blip>
          <a:srcRect l="4472" t="2633" r="2599" b="1024"/>
          <a:stretch/>
        </p:blipFill>
        <p:spPr>
          <a:xfrm>
            <a:off x="6426833" y="150125"/>
            <a:ext cx="5023651" cy="59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SU Combo 1">
      <a:dk1>
        <a:sysClr val="windowText" lastClr="000000"/>
      </a:dk1>
      <a:lt1>
        <a:srgbClr val="FFFFFF"/>
      </a:lt1>
      <a:dk2>
        <a:srgbClr val="004C97"/>
      </a:dk2>
      <a:lt2>
        <a:srgbClr val="ABCAE9"/>
      </a:lt2>
      <a:accent1>
        <a:srgbClr val="007672"/>
      </a:accent1>
      <a:accent2>
        <a:srgbClr val="A4D65E"/>
      </a:accent2>
      <a:accent3>
        <a:srgbClr val="6787B7"/>
      </a:accent3>
      <a:accent4>
        <a:srgbClr val="861F41"/>
      </a:accent4>
      <a:accent5>
        <a:srgbClr val="F6BE00"/>
      </a:accent5>
      <a:accent6>
        <a:srgbClr val="FFB2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3834</TotalTime>
  <Words>678</Words>
  <Application>Microsoft Office PowerPoint</Application>
  <PresentationFormat>Widescreen</PresentationFormat>
  <Paragraphs>226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Office Theme</vt:lpstr>
      <vt:lpstr>Spring Budget Planning </vt:lpstr>
      <vt:lpstr>2018-2019  Preliminary Budget Planning</vt:lpstr>
      <vt:lpstr>2018-2019 Preliminary Budget Planning</vt:lpstr>
      <vt:lpstr>2018-2019 Preliminary Budget Planning</vt:lpstr>
      <vt:lpstr>2018-2019 Preliminary Budget Planning</vt:lpstr>
      <vt:lpstr>Value of Higher Education</vt:lpstr>
      <vt:lpstr>PowerPoint Presentation</vt:lpstr>
      <vt:lpstr>PowerPoint Presentation</vt:lpstr>
      <vt:lpstr>PowerPoint Presentation</vt:lpstr>
      <vt:lpstr>PowerPoint Presentation</vt:lpstr>
      <vt:lpstr>Strategic Budgeting</vt:lpstr>
      <vt:lpstr>Linking Planning and Budgeting</vt:lpstr>
      <vt:lpstr>Linking Planning and Budgeting</vt:lpstr>
      <vt:lpstr>Why Strategic Budgeting?</vt:lpstr>
      <vt:lpstr>Strategic Budgeting</vt:lpstr>
      <vt:lpstr>Strategic Budgeting Presentation</vt:lpstr>
      <vt:lpstr>Spring Budget Planning </vt:lpstr>
    </vt:vector>
  </TitlesOfParts>
  <Company>Sonoma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Briefing</dc:title>
  <dc:creator>Kendall Newman</dc:creator>
  <cp:lastModifiedBy>Laura Lupei</cp:lastModifiedBy>
  <cp:revision>33</cp:revision>
  <cp:lastPrinted>2018-02-01T20:39:43Z</cp:lastPrinted>
  <dcterms:created xsi:type="dcterms:W3CDTF">2017-09-29T21:56:04Z</dcterms:created>
  <dcterms:modified xsi:type="dcterms:W3CDTF">2018-02-01T21:56:54Z</dcterms:modified>
</cp:coreProperties>
</file>